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notesMasterIdLst>
    <p:notesMasterId r:id="rId22"/>
  </p:notesMasterIdLst>
  <p:sldIdLst>
    <p:sldId id="256" r:id="rId12"/>
    <p:sldId id="291" r:id="rId13"/>
    <p:sldId id="289" r:id="rId14"/>
    <p:sldId id="290" r:id="rId15"/>
    <p:sldId id="257" r:id="rId16"/>
    <p:sldId id="258" r:id="rId17"/>
    <p:sldId id="278" r:id="rId18"/>
    <p:sldId id="277" r:id="rId19"/>
    <p:sldId id="284" r:id="rId20"/>
    <p:sldId id="287" r:id="rId2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4EC60B-D44A-4879-B7B5-FF1DCB1951FF}">
          <p14:sldIdLst>
            <p14:sldId id="256"/>
            <p14:sldId id="291"/>
            <p14:sldId id="289"/>
            <p14:sldId id="290"/>
            <p14:sldId id="257"/>
            <p14:sldId id="258"/>
            <p14:sldId id="278"/>
          </p14:sldIdLst>
        </p14:section>
        <p14:section name="Раздел без заголовка" id="{DD0D6306-5B4E-475C-B673-9CFAB181B7E4}">
          <p14:sldIdLst>
            <p14:sldId id="277"/>
            <p14:sldId id="284"/>
            <p14:sldId id="287"/>
          </p14:sldIdLst>
        </p14:section>
        <p14:section name="Раздел без заголовка" id="{5694B56E-9CB3-480F-9385-67D861D50DCE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A00"/>
    <a:srgbClr val="CC9B00"/>
    <a:srgbClr val="6F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180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C5B64-91CF-4F3A-ACE4-A27752FED89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4A00D08-B1FF-4062-A02A-6C1A5512908F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ru-RU" sz="1600" dirty="0" smtClean="0"/>
            <a:t>В Беловском МО разработаны и утверждены НПА, которые направлены на развитие и внедрение бережливого производства</a:t>
          </a:r>
          <a:endParaRPr lang="ru-RU" sz="1600" dirty="0"/>
        </a:p>
      </dgm:t>
    </dgm:pt>
    <dgm:pt modelId="{870D6619-E05E-4909-9ED7-4CA05FC84257}" type="parTrans" cxnId="{740985ED-5A5A-4A7F-9259-594B03CB68CC}">
      <dgm:prSet/>
      <dgm:spPr/>
      <dgm:t>
        <a:bodyPr/>
        <a:lstStyle/>
        <a:p>
          <a:endParaRPr lang="ru-RU"/>
        </a:p>
      </dgm:t>
    </dgm:pt>
    <dgm:pt modelId="{3E2C76FD-03B7-4B99-BAD9-08A4A34DAA9C}" type="sibTrans" cxnId="{740985ED-5A5A-4A7F-9259-594B03CB68CC}">
      <dgm:prSet/>
      <dgm:spPr/>
      <dgm:t>
        <a:bodyPr/>
        <a:lstStyle/>
        <a:p>
          <a:endParaRPr lang="ru-RU"/>
        </a:p>
      </dgm:t>
    </dgm:pt>
    <dgm:pt modelId="{8DE86C02-7831-4218-ACD2-F21263A1382A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ru-RU" sz="1600" dirty="0" smtClean="0"/>
            <a:t>За период с 2018 по  01.10.2025 годы успешно реализованы и применяются в работе 50 проектов</a:t>
          </a:r>
          <a:endParaRPr lang="ru-RU" sz="1600" dirty="0"/>
        </a:p>
      </dgm:t>
    </dgm:pt>
    <dgm:pt modelId="{C18D047A-A8E5-43E9-A796-7D1F69195926}" type="parTrans" cxnId="{55A9BF71-3D79-4F57-9EA9-93DA22184511}">
      <dgm:prSet/>
      <dgm:spPr/>
      <dgm:t>
        <a:bodyPr/>
        <a:lstStyle/>
        <a:p>
          <a:endParaRPr lang="ru-RU"/>
        </a:p>
      </dgm:t>
    </dgm:pt>
    <dgm:pt modelId="{C8609BF4-7FA6-4212-950E-05DC831F82FD}" type="sibTrans" cxnId="{55A9BF71-3D79-4F57-9EA9-93DA22184511}">
      <dgm:prSet/>
      <dgm:spPr/>
      <dgm:t>
        <a:bodyPr/>
        <a:lstStyle/>
        <a:p>
          <a:endParaRPr lang="ru-RU"/>
        </a:p>
      </dgm:t>
    </dgm:pt>
    <dgm:pt modelId="{098B9BE6-9B43-4989-A51D-FC1024E494AA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ru-RU" sz="1600" dirty="0" smtClean="0"/>
            <a:t>С 2018 года </a:t>
          </a:r>
          <a:r>
            <a:rPr lang="ru-RU" sz="1600" dirty="0" err="1" smtClean="0"/>
            <a:t>Беловский</a:t>
          </a:r>
          <a:r>
            <a:rPr lang="ru-RU" sz="1600" dirty="0" smtClean="0"/>
            <a:t> МО включился в процесс разработки проектов «Бережливый регион» </a:t>
          </a:r>
          <a:endParaRPr lang="ru-RU" sz="1600" dirty="0"/>
        </a:p>
      </dgm:t>
    </dgm:pt>
    <dgm:pt modelId="{A51B46DF-493D-4B12-A9EB-A70A8CA39EFA}" type="parTrans" cxnId="{7054A6DF-774B-4D9E-843F-707535329DCD}">
      <dgm:prSet/>
      <dgm:spPr/>
      <dgm:t>
        <a:bodyPr/>
        <a:lstStyle/>
        <a:p>
          <a:endParaRPr lang="ru-RU"/>
        </a:p>
      </dgm:t>
    </dgm:pt>
    <dgm:pt modelId="{24A63C9F-0DD6-4999-85E1-10DA615CD412}" type="sibTrans" cxnId="{7054A6DF-774B-4D9E-843F-707535329DCD}">
      <dgm:prSet/>
      <dgm:spPr/>
      <dgm:t>
        <a:bodyPr/>
        <a:lstStyle/>
        <a:p>
          <a:endParaRPr lang="ru-RU"/>
        </a:p>
      </dgm:t>
    </dgm:pt>
    <dgm:pt modelId="{6B41CE0C-A278-432C-BEB8-3094FB4A7292}" type="pres">
      <dgm:prSet presAssocID="{E7AC5B64-91CF-4F3A-ACE4-A27752FED89F}" presName="compositeShape" presStyleCnt="0">
        <dgm:presLayoutVars>
          <dgm:dir/>
          <dgm:resizeHandles/>
        </dgm:presLayoutVars>
      </dgm:prSet>
      <dgm:spPr/>
    </dgm:pt>
    <dgm:pt modelId="{0A8EBEFE-AE75-45FB-98B2-905759B564DD}" type="pres">
      <dgm:prSet presAssocID="{E7AC5B64-91CF-4F3A-ACE4-A27752FED89F}" presName="pyramid" presStyleLbl="node1" presStyleIdx="0" presStyleCnt="1"/>
      <dgm:spPr>
        <a:solidFill>
          <a:schemeClr val="accent2">
            <a:lumMod val="75000"/>
          </a:schemeClr>
        </a:solidFill>
      </dgm:spPr>
    </dgm:pt>
    <dgm:pt modelId="{5AAE387D-8883-42B4-82E8-76F85CC3CCEF}" type="pres">
      <dgm:prSet presAssocID="{E7AC5B64-91CF-4F3A-ACE4-A27752FED89F}" presName="theList" presStyleCnt="0"/>
      <dgm:spPr/>
    </dgm:pt>
    <dgm:pt modelId="{53C34F23-7D25-4B3D-B777-520802DC7279}" type="pres">
      <dgm:prSet presAssocID="{D4A00D08-B1FF-4062-A02A-6C1A5512908F}" presName="aNode" presStyleLbl="fgAcc1" presStyleIdx="0" presStyleCnt="3" custScaleX="147025" custLinFactY="114858" custLinFactNeighborX="10462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00322-6D2B-4C3D-AB37-38388D383555}" type="pres">
      <dgm:prSet presAssocID="{D4A00D08-B1FF-4062-A02A-6C1A5512908F}" presName="aSpace" presStyleCnt="0"/>
      <dgm:spPr/>
    </dgm:pt>
    <dgm:pt modelId="{230F4220-AB30-42AB-AD99-8522BD77EF33}" type="pres">
      <dgm:prSet presAssocID="{8DE86C02-7831-4218-ACD2-F21263A1382A}" presName="aNode" presStyleLbl="fgAcc1" presStyleIdx="1" presStyleCnt="3" custScaleX="114092" custLinFactY="-89643" custLinFactNeighborX="457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45AE2-DA5B-430E-9AC7-BEAED1675D3B}" type="pres">
      <dgm:prSet presAssocID="{8DE86C02-7831-4218-ACD2-F21263A1382A}" presName="aSpace" presStyleCnt="0"/>
      <dgm:spPr/>
    </dgm:pt>
    <dgm:pt modelId="{E79A0D56-F72B-4148-8366-33B8D0439C7F}" type="pres">
      <dgm:prSet presAssocID="{098B9BE6-9B43-4989-A51D-FC1024E494AA}" presName="aNode" presStyleLbl="fgAcc1" presStyleIdx="2" presStyleCnt="3" custScaleX="176036" custLinFactY="25200" custLinFactNeighborX="1002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F2120-7E8D-4CFB-A3ED-BC495C86ED55}" type="pres">
      <dgm:prSet presAssocID="{098B9BE6-9B43-4989-A51D-FC1024E494AA}" presName="aSpace" presStyleCnt="0"/>
      <dgm:spPr/>
    </dgm:pt>
  </dgm:ptLst>
  <dgm:cxnLst>
    <dgm:cxn modelId="{740985ED-5A5A-4A7F-9259-594B03CB68CC}" srcId="{E7AC5B64-91CF-4F3A-ACE4-A27752FED89F}" destId="{D4A00D08-B1FF-4062-A02A-6C1A5512908F}" srcOrd="0" destOrd="0" parTransId="{870D6619-E05E-4909-9ED7-4CA05FC84257}" sibTransId="{3E2C76FD-03B7-4B99-BAD9-08A4A34DAA9C}"/>
    <dgm:cxn modelId="{3F0CFE74-DC86-42E9-8A8A-0F0503DB9081}" type="presOf" srcId="{8DE86C02-7831-4218-ACD2-F21263A1382A}" destId="{230F4220-AB30-42AB-AD99-8522BD77EF33}" srcOrd="0" destOrd="0" presId="urn:microsoft.com/office/officeart/2005/8/layout/pyramid2"/>
    <dgm:cxn modelId="{55A9BF71-3D79-4F57-9EA9-93DA22184511}" srcId="{E7AC5B64-91CF-4F3A-ACE4-A27752FED89F}" destId="{8DE86C02-7831-4218-ACD2-F21263A1382A}" srcOrd="1" destOrd="0" parTransId="{C18D047A-A8E5-43E9-A796-7D1F69195926}" sibTransId="{C8609BF4-7FA6-4212-950E-05DC831F82FD}"/>
    <dgm:cxn modelId="{B17457D5-131F-4651-BE93-8103E6E8A868}" type="presOf" srcId="{E7AC5B64-91CF-4F3A-ACE4-A27752FED89F}" destId="{6B41CE0C-A278-432C-BEB8-3094FB4A7292}" srcOrd="0" destOrd="0" presId="urn:microsoft.com/office/officeart/2005/8/layout/pyramid2"/>
    <dgm:cxn modelId="{A629BA56-59FC-47F3-8B75-BCBA383B76AA}" type="presOf" srcId="{098B9BE6-9B43-4989-A51D-FC1024E494AA}" destId="{E79A0D56-F72B-4148-8366-33B8D0439C7F}" srcOrd="0" destOrd="0" presId="urn:microsoft.com/office/officeart/2005/8/layout/pyramid2"/>
    <dgm:cxn modelId="{7054A6DF-774B-4D9E-843F-707535329DCD}" srcId="{E7AC5B64-91CF-4F3A-ACE4-A27752FED89F}" destId="{098B9BE6-9B43-4989-A51D-FC1024E494AA}" srcOrd="2" destOrd="0" parTransId="{A51B46DF-493D-4B12-A9EB-A70A8CA39EFA}" sibTransId="{24A63C9F-0DD6-4999-85E1-10DA615CD412}"/>
    <dgm:cxn modelId="{EB82F8F8-504B-4D98-B6E7-EA22A3E99DC3}" type="presOf" srcId="{D4A00D08-B1FF-4062-A02A-6C1A5512908F}" destId="{53C34F23-7D25-4B3D-B777-520802DC7279}" srcOrd="0" destOrd="0" presId="urn:microsoft.com/office/officeart/2005/8/layout/pyramid2"/>
    <dgm:cxn modelId="{B6FCA7C5-9A54-424B-9B4F-357621B53129}" type="presParOf" srcId="{6B41CE0C-A278-432C-BEB8-3094FB4A7292}" destId="{0A8EBEFE-AE75-45FB-98B2-905759B564DD}" srcOrd="0" destOrd="0" presId="urn:microsoft.com/office/officeart/2005/8/layout/pyramid2"/>
    <dgm:cxn modelId="{AA277A9D-FD94-4CCB-8647-515AAF292466}" type="presParOf" srcId="{6B41CE0C-A278-432C-BEB8-3094FB4A7292}" destId="{5AAE387D-8883-42B4-82E8-76F85CC3CCEF}" srcOrd="1" destOrd="0" presId="urn:microsoft.com/office/officeart/2005/8/layout/pyramid2"/>
    <dgm:cxn modelId="{CD17A503-549F-4A03-AB8C-976A7223C7E8}" type="presParOf" srcId="{5AAE387D-8883-42B4-82E8-76F85CC3CCEF}" destId="{53C34F23-7D25-4B3D-B777-520802DC7279}" srcOrd="0" destOrd="0" presId="urn:microsoft.com/office/officeart/2005/8/layout/pyramid2"/>
    <dgm:cxn modelId="{8E741A6D-AFE7-49F1-958F-F3C0F46B0FBC}" type="presParOf" srcId="{5AAE387D-8883-42B4-82E8-76F85CC3CCEF}" destId="{25000322-6D2B-4C3D-AB37-38388D383555}" srcOrd="1" destOrd="0" presId="urn:microsoft.com/office/officeart/2005/8/layout/pyramid2"/>
    <dgm:cxn modelId="{48723FF7-8BF1-4714-B9BD-44F27C437708}" type="presParOf" srcId="{5AAE387D-8883-42B4-82E8-76F85CC3CCEF}" destId="{230F4220-AB30-42AB-AD99-8522BD77EF33}" srcOrd="2" destOrd="0" presId="urn:microsoft.com/office/officeart/2005/8/layout/pyramid2"/>
    <dgm:cxn modelId="{EC29B2AD-8820-4698-BFDD-D57A1A3F781C}" type="presParOf" srcId="{5AAE387D-8883-42B4-82E8-76F85CC3CCEF}" destId="{E2945AE2-DA5B-430E-9AC7-BEAED1675D3B}" srcOrd="3" destOrd="0" presId="urn:microsoft.com/office/officeart/2005/8/layout/pyramid2"/>
    <dgm:cxn modelId="{474546A5-BF3D-4271-82CA-DFF8E4B9E556}" type="presParOf" srcId="{5AAE387D-8883-42B4-82E8-76F85CC3CCEF}" destId="{E79A0D56-F72B-4148-8366-33B8D0439C7F}" srcOrd="4" destOrd="0" presId="urn:microsoft.com/office/officeart/2005/8/layout/pyramid2"/>
    <dgm:cxn modelId="{C134313E-9EC8-4F90-8917-6BB3CF0AC8D3}" type="presParOf" srcId="{5AAE387D-8883-42B4-82E8-76F85CC3CCEF}" destId="{92FF2120-7E8D-4CFB-A3ED-BC495C86ED5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EBEFE-AE75-45FB-98B2-905759B564DD}">
      <dsp:nvSpPr>
        <dsp:cNvPr id="0" name=""/>
        <dsp:cNvSpPr/>
      </dsp:nvSpPr>
      <dsp:spPr>
        <a:xfrm>
          <a:off x="551159" y="0"/>
          <a:ext cx="4118984" cy="4118984"/>
        </a:xfrm>
        <a:prstGeom prst="triangle">
          <a:avLst/>
        </a:prstGeom>
        <a:solidFill>
          <a:schemeClr val="accent2">
            <a:lumMod val="75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34F23-7D25-4B3D-B777-520802DC7279}">
      <dsp:nvSpPr>
        <dsp:cNvPr id="0" name=""/>
        <dsp:cNvSpPr/>
      </dsp:nvSpPr>
      <dsp:spPr>
        <a:xfrm>
          <a:off x="2261245" y="1777783"/>
          <a:ext cx="3936358" cy="975040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Беловском МО разработаны и утверждены НПА, которые направлены на развитие и внедрение бережливого производства</a:t>
          </a:r>
          <a:endParaRPr lang="ru-RU" sz="1600" kern="1200" dirty="0"/>
        </a:p>
      </dsp:txBody>
      <dsp:txXfrm>
        <a:off x="2308843" y="1825381"/>
        <a:ext cx="3841162" cy="879844"/>
      </dsp:txXfrm>
    </dsp:sp>
    <dsp:sp modelId="{230F4220-AB30-42AB-AD99-8522BD77EF33}">
      <dsp:nvSpPr>
        <dsp:cNvPr id="0" name=""/>
        <dsp:cNvSpPr/>
      </dsp:nvSpPr>
      <dsp:spPr>
        <a:xfrm>
          <a:off x="2544387" y="515095"/>
          <a:ext cx="3054630" cy="975040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 период с 2018 по  01.10.2025 годы успешно реализованы и применяются в работе 50 проектов</a:t>
          </a:r>
          <a:endParaRPr lang="ru-RU" sz="1600" kern="1200" dirty="0"/>
        </a:p>
      </dsp:txBody>
      <dsp:txXfrm>
        <a:off x="2591985" y="562693"/>
        <a:ext cx="2959434" cy="879844"/>
      </dsp:txXfrm>
    </dsp:sp>
    <dsp:sp modelId="{E79A0D56-F72B-4148-8366-33B8D0439C7F}">
      <dsp:nvSpPr>
        <dsp:cNvPr id="0" name=""/>
        <dsp:cNvSpPr/>
      </dsp:nvSpPr>
      <dsp:spPr>
        <a:xfrm>
          <a:off x="1861103" y="2975542"/>
          <a:ext cx="4713081" cy="975040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2018 года </a:t>
          </a:r>
          <a:r>
            <a:rPr lang="ru-RU" sz="1600" kern="1200" dirty="0" err="1" smtClean="0"/>
            <a:t>Беловский</a:t>
          </a:r>
          <a:r>
            <a:rPr lang="ru-RU" sz="1600" kern="1200" dirty="0" smtClean="0"/>
            <a:t> МО включился в процесс разработки проектов «Бережливый регион» </a:t>
          </a:r>
          <a:endParaRPr lang="ru-RU" sz="1600" kern="1200" dirty="0"/>
        </a:p>
      </dsp:txBody>
      <dsp:txXfrm>
        <a:off x="1908701" y="3023140"/>
        <a:ext cx="4617885" cy="879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B8D6D-66C2-4BDF-8C5B-843C1D657BC5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F8752-093C-4FAA-A048-5137EC1C5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8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AD6015-0EE2-4170-A51A-E6E40272D0C1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BBFAA62D-193B-40CD-8A28-FF452213DC2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E69AD655-27A8-4216-A0F7-0F55809688D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5448352-7CE0-4BAA-8191-2E7A238D998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3372386-8786-41C7-B5E0-6B4719BAA2D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99CF2BA-9BD4-465D-94BC-E157E624B04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4FB302B3-579E-4334-AF6D-B584D8813BA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C3104291-6D42-48A1-A0C5-C40504E29A7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1665232F-10B2-4389-8155-91069ECA88A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AB7B795E-077D-4E37-9E2E-2C315AB8024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E9A3C131-ADD6-41CE-AB79-2602FE554DE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AABE8B3-4BA4-442D-9AAF-93E9A13DA065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85BA57A-131F-47BD-923F-AA8BCDE1185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F01BA55-E1CE-4877-A700-09B424A969C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1E57FEA-33FE-403F-A5A4-FADD4C57402E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84835CD-992F-465B-A2B6-D623DA42195D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6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FF8A221-0ADF-4088-83F5-8C077C90B97F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0470DA9-2739-408E-AF2A-BE35911DEBCE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7" name="PlaceHolder 5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0DD01CB-9D3C-464C-9415-A9B6DFC4929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367FC66-6B5F-40AD-93F8-CBB5D260A0C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C571816-5F27-4C47-B3DE-389C3E63BC2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4DA338F-FA6A-49FD-9B16-9F7A6E742320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3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8"/>
          <p:cNvPicPr/>
          <p:nvPr/>
        </p:nvPicPr>
        <p:blipFill>
          <a:blip r:embed="rId2"/>
          <a:stretch/>
        </p:blipFill>
        <p:spPr>
          <a:xfrm>
            <a:off x="0" y="5317200"/>
            <a:ext cx="12190320" cy="1539000"/>
          </a:xfrm>
          <a:prstGeom prst="rect">
            <a:avLst/>
          </a:prstGeom>
          <a:ln w="0">
            <a:noFill/>
          </a:ln>
        </p:spPr>
      </p:pic>
      <p:pic>
        <p:nvPicPr>
          <p:cNvPr id="52" name="Рисунок 12"/>
          <p:cNvPicPr/>
          <p:nvPr/>
        </p:nvPicPr>
        <p:blipFill>
          <a:blip r:embed="rId3"/>
          <a:stretch/>
        </p:blipFill>
        <p:spPr>
          <a:xfrm>
            <a:off x="9163054" y="481320"/>
            <a:ext cx="2733840" cy="4835880"/>
          </a:xfrm>
          <a:prstGeom prst="rect">
            <a:avLst/>
          </a:prstGeom>
          <a:ln w="0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9877" y="1753871"/>
            <a:ext cx="8713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627" y="320495"/>
            <a:ext cx="16398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26" y="296682"/>
            <a:ext cx="1463675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310583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Применение ценности, принципов и инструментов бережливого производства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9257" y="1284514"/>
            <a:ext cx="3483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Проведение круглого стола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757" y="23812"/>
            <a:ext cx="16398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82" y="23812"/>
            <a:ext cx="147002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3245" y="2013995"/>
            <a:ext cx="734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4450"/>
            <a:ext cx="121935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35" y="5159863"/>
            <a:ext cx="4621212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53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186543" y="609600"/>
            <a:ext cx="10428514" cy="59436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Цель совещания </a:t>
            </a:r>
          </a:p>
          <a:p>
            <a:pPr marL="0" indent="0" algn="ctr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1.Обсудить принципы бережливого производства и их применение на практике;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Выслушать отзывы о прохождении обучения;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Привлечь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можно больше заинтересованных сотрудников по внедрению бережливых проектов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2025 году значительное снижение  по реализации проектов по сравнению с 2024 годом (в 2024 году 18 проектов, а в 2025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всего 6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проектов или на 33 % ниже),  это связано с нежеланием сотрудников  участвовать в данном процессе;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Запустить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обязательно в работу порядок подачи, рассмотрения и реализации в администрации предложений по улучшениям применения технологий бережливого производства в администрации Беловского муниципального округа (далее – ППУ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251" y="106363"/>
            <a:ext cx="16398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-341764"/>
            <a:ext cx="14636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00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554436"/>
            <a:ext cx="121935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85898" y="1153886"/>
            <a:ext cx="10789673" cy="44005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Основателем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концепции бережливого производства считается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Тайити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Оно, который начал работу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Toyota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1943 году (уже 82 года). В 1945 году Япония проиграла войну, и, чтобы выжить в условиях экономического спада и остаться передовой державой, необходимо было применять огромные интеллектуальные усилия. Оно задумал, а затем совершил революционную для тех лет систему управления производством, с помощью которой японцы сумели исключить из процесса производства любые виды потерь. Опыт японского автоконцерна в различных интерпретациях разошёлся по всему миру, и уже другие крупные международные корпорации начали активно внедрять у себя принципы бережливого производства.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Концепция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бережливого производства в России появилась после распада СССР, в начале 2000-х годов. Так бережливость постепенно стала внедряться в нашу деятельность, напомню, что Беловский муниципальный округ работает в этом направлении с 2018 года. Так же всем нам известное слово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в переводе с английского означает – бережливое.   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На сегодняшний день «бережливое производство» отвечает главному запросу со стороны всех видов деятельности — повышению эффективности при условии ограниченности всех видов ресурсов. «Бережливое производство» подразумевает не просто меры по сокращению временных и прочих затрат, а в первую очередь — оптимизацию процессов с целью исключения избыточных функций и процедур, создающих дополнительную работу. Отделом экономического анализа и прогнозирования развития территории администрации Беловского муниципального округа ежегодно проводится самооценка для определения баллов, которые достигли за год, так же к самооценке привлекаются отраслевые (функциональные) и территориальные органы.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45" y="95478"/>
            <a:ext cx="16398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77" y="71666"/>
            <a:ext cx="14636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2287" y="335616"/>
            <a:ext cx="59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Немного истории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8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9750"/>
            <a:ext cx="121935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4" y="215220"/>
            <a:ext cx="16398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06" y="333149"/>
            <a:ext cx="14636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58" y="664027"/>
            <a:ext cx="5812972" cy="364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6033" y="4550231"/>
            <a:ext cx="1020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Тайити</a:t>
            </a:r>
            <a:r>
              <a:rPr lang="ru-RU" dirty="0"/>
              <a:t> Оно (29 февраля 1912 — 28 мая 1990) — японский инженер и </a:t>
            </a:r>
            <a:r>
              <a:rPr lang="ru-RU" dirty="0" smtClean="0"/>
              <a:t>менеджер. Считается </a:t>
            </a:r>
            <a:r>
              <a:rPr lang="ru-RU" dirty="0"/>
              <a:t>основоположником философии бережливого производства, </a:t>
            </a:r>
            <a:r>
              <a:rPr lang="ru-RU" dirty="0" err="1"/>
              <a:t>го</a:t>
            </a:r>
            <a:r>
              <a:rPr lang="ru-RU" dirty="0"/>
              <a:t> идеи оказали значительное влияние на развитие современных методов управления производством, процессов оптимизации и повышения эффективности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428578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6"/>
          <p:cNvPicPr/>
          <p:nvPr/>
        </p:nvPicPr>
        <p:blipFill>
          <a:blip r:embed="rId2"/>
          <a:stretch/>
        </p:blipFill>
        <p:spPr>
          <a:xfrm>
            <a:off x="0" y="5618160"/>
            <a:ext cx="12190320" cy="1242000"/>
          </a:xfrm>
          <a:prstGeom prst="rect">
            <a:avLst/>
          </a:prstGeom>
          <a:ln w="0"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5" y="1684214"/>
            <a:ext cx="2901461" cy="402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176" y="313786"/>
            <a:ext cx="16398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56" y="342776"/>
            <a:ext cx="146367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9376" y="3932605"/>
            <a:ext cx="1934307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Беловский</a:t>
            </a:r>
            <a:r>
              <a:rPr lang="ru-RU" sz="11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муниципальный округ</a:t>
            </a:r>
            <a:endParaRPr lang="ru-RU" sz="11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7992" y="2373923"/>
            <a:ext cx="141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3393" y="118270"/>
            <a:ext cx="9223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«Бережливые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нужно внедрять повсеместно, во всех сферах экономики и социальной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сферы»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резидент России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Путин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78437691"/>
              </p:ext>
            </p:extLst>
          </p:nvPr>
        </p:nvGraphicFramePr>
        <p:xfrm>
          <a:off x="3377223" y="1253116"/>
          <a:ext cx="6857022" cy="4118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619500" y="8216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Кузбасс - центр профессионального превосходства»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751326" y="6356783"/>
            <a:ext cx="299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 smtClean="0">
                <a:solidFill>
                  <a:schemeClr val="dk1"/>
                </a:solidFill>
                <a:latin typeface="Times New Roman"/>
              </a:rPr>
              <a:t>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" y="5619750"/>
            <a:ext cx="121935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428" y="309440"/>
            <a:ext cx="16398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28" y="309440"/>
            <a:ext cx="1470025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3354" y="136350"/>
            <a:ext cx="9512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Цель бережливого управления </a:t>
            </a:r>
            <a:r>
              <a:rPr lang="ru-RU" sz="2000" b="1" i="1" dirty="0">
                <a:solidFill>
                  <a:srgbClr val="4C3A00"/>
                </a:solidFill>
              </a:rPr>
              <a:t>– формирование устойчивой и эффективной деятельности Администрации и учреждений, ориентированной на постоянное повышение результативности и уровня удовлетворенности граждан качеством и сроками предоставления муниципальных услуг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07180" y="1444473"/>
            <a:ext cx="7298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Общими задачами бережливого управления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являются: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762" y="1768859"/>
            <a:ext cx="10316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1.</a:t>
            </a:r>
            <a:r>
              <a:rPr lang="ru-RU" sz="1600" b="1" dirty="0" smtClean="0">
                <a:solidFill>
                  <a:srgbClr val="4C3A00"/>
                </a:solidFill>
              </a:rPr>
              <a:t> </a:t>
            </a:r>
            <a:r>
              <a:rPr lang="ru-RU" sz="1600" dirty="0" smtClean="0">
                <a:solidFill>
                  <a:srgbClr val="4C3A00"/>
                </a:solidFill>
              </a:rPr>
              <a:t>Повышение </a:t>
            </a:r>
            <a:r>
              <a:rPr lang="ru-RU" sz="1600" dirty="0">
                <a:solidFill>
                  <a:srgbClr val="4C3A00"/>
                </a:solidFill>
              </a:rPr>
              <a:t>эффективности и результативности деятельности администрации, за счет максимального снижения </a:t>
            </a:r>
            <a:r>
              <a:rPr lang="ru-RU" sz="1600" dirty="0" smtClean="0">
                <a:solidFill>
                  <a:srgbClr val="4C3A00"/>
                </a:solidFill>
              </a:rPr>
              <a:t>  потерь </a:t>
            </a:r>
            <a:r>
              <a:rPr lang="ru-RU" sz="1600" dirty="0">
                <a:solidFill>
                  <a:srgbClr val="4C3A00"/>
                </a:solidFill>
              </a:rPr>
              <a:t>времени и ресурсов, совершенствования всех процессов управления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5762" y="2353634"/>
            <a:ext cx="96099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C3A00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2.</a:t>
            </a:r>
            <a:r>
              <a:rPr lang="ru-RU" dirty="0" smtClean="0">
                <a:solidFill>
                  <a:srgbClr val="4C3A00"/>
                </a:solidFill>
              </a:rPr>
              <a:t> </a:t>
            </a:r>
            <a:r>
              <a:rPr lang="ru-RU" sz="1600" dirty="0" smtClean="0">
                <a:solidFill>
                  <a:srgbClr val="4C3A00"/>
                </a:solidFill>
              </a:rPr>
              <a:t>Формирование </a:t>
            </a:r>
            <a:r>
              <a:rPr lang="ru-RU" sz="1600" dirty="0">
                <a:solidFill>
                  <a:srgbClr val="4C3A00"/>
                </a:solidFill>
              </a:rPr>
              <a:t>устойчивой культуры бережливого управления за счет стремления каждого сотрудника к постоянному совершенствованию всех рабочих процессов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188" y="2969187"/>
            <a:ext cx="9917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3.</a:t>
            </a:r>
            <a:r>
              <a:rPr lang="ru-RU" sz="1600" dirty="0" smtClean="0">
                <a:solidFill>
                  <a:srgbClr val="4C3A00"/>
                </a:solidFill>
              </a:rPr>
              <a:t> Последовательное </a:t>
            </a:r>
            <a:r>
              <a:rPr lang="ru-RU" sz="1600" dirty="0">
                <a:solidFill>
                  <a:srgbClr val="4C3A00"/>
                </a:solidFill>
              </a:rPr>
              <a:t>внедрение бережливых технологий и инструментов бережливого управления в деятельности Администрации и учреждений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188" y="3613322"/>
            <a:ext cx="104013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4.</a:t>
            </a:r>
            <a:r>
              <a:rPr lang="ru-RU" sz="1600" dirty="0" smtClean="0">
                <a:solidFill>
                  <a:srgbClr val="4C3A00"/>
                </a:solidFill>
              </a:rPr>
              <a:t> Внедрение </a:t>
            </a:r>
            <a:r>
              <a:rPr lang="ru-RU" sz="1600" dirty="0">
                <a:solidFill>
                  <a:srgbClr val="4C3A00"/>
                </a:solidFill>
              </a:rPr>
              <a:t>и тиражирование лучших практик применения бережливых технологий в деятельности администрации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6535" y="3951876"/>
            <a:ext cx="10181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5.</a:t>
            </a:r>
            <a:r>
              <a:rPr lang="ru-RU" sz="1600" dirty="0" smtClean="0">
                <a:solidFill>
                  <a:srgbClr val="4C3A00"/>
                </a:solidFill>
              </a:rPr>
              <a:t> Повышение </a:t>
            </a:r>
            <a:r>
              <a:rPr lang="ru-RU" sz="1600" dirty="0">
                <a:solidFill>
                  <a:srgbClr val="4C3A00"/>
                </a:solidFill>
              </a:rPr>
              <a:t>качества взаимодействия населения с Администрацией и учреждениями, уровня удовлетворенности граждан качеством и сроками предоставления муниципальных услуг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7188" y="4536651"/>
            <a:ext cx="10802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6.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rgbClr val="4C3A00"/>
                </a:solidFill>
              </a:rPr>
              <a:t>Обучение </a:t>
            </a:r>
            <a:r>
              <a:rPr lang="ru-RU" sz="1600" dirty="0">
                <a:solidFill>
                  <a:srgbClr val="4C3A00"/>
                </a:solidFill>
              </a:rPr>
              <a:t>сотрудников инструментам бережливого управления, создание эффективной системы контроля за их применением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7188" y="5121426"/>
            <a:ext cx="10654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7.</a:t>
            </a:r>
            <a:r>
              <a:rPr lang="ru-RU" sz="1600" dirty="0" smtClean="0">
                <a:solidFill>
                  <a:srgbClr val="4C3A00"/>
                </a:solidFill>
              </a:rPr>
              <a:t> Рациональное </a:t>
            </a:r>
            <a:r>
              <a:rPr lang="ru-RU" sz="1600" dirty="0">
                <a:solidFill>
                  <a:srgbClr val="4C3A00"/>
                </a:solidFill>
              </a:rPr>
              <a:t>распределение ответственности между сотрудниками (включая руководителей) на всех этапах рабочих процессов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Рисунок 6"/>
          <p:cNvPicPr/>
          <p:nvPr/>
        </p:nvPicPr>
        <p:blipFill>
          <a:blip r:embed="rId2"/>
          <a:stretch/>
        </p:blipFill>
        <p:spPr>
          <a:xfrm>
            <a:off x="0" y="5635080"/>
            <a:ext cx="12190320" cy="1246320"/>
          </a:xfrm>
          <a:prstGeom prst="rect">
            <a:avLst/>
          </a:prstGeom>
          <a:ln w="0">
            <a:noFill/>
          </a:ln>
        </p:spPr>
      </p:pic>
      <p:sp>
        <p:nvSpPr>
          <p:cNvPr id="216" name="Заголовок 9"/>
          <p:cNvSpPr/>
          <p:nvPr/>
        </p:nvSpPr>
        <p:spPr>
          <a:xfrm>
            <a:off x="3489840" y="4749480"/>
            <a:ext cx="5300280" cy="49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 defTabSz="914400">
              <a:lnSpc>
                <a:spcPct val="90000"/>
              </a:lnSpc>
            </a:pPr>
            <a:endParaRPr lang="ru-RU" sz="2400" b="1" strike="noStrike" spc="-1">
              <a:solidFill>
                <a:schemeClr val="dk1"/>
              </a:solidFill>
              <a:latin typeface="Calibri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757" y="23812"/>
            <a:ext cx="16398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82" y="23812"/>
            <a:ext cx="147002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221648" y="1175657"/>
            <a:ext cx="872709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FF0000"/>
              </a:buClr>
              <a:buFont typeface="Wingdings" pitchFamily="2" charset="2"/>
              <a:buChar char="q"/>
              <a:tabLst>
                <a:tab pos="2417763" algn="l"/>
              </a:tabLst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2022 год – обучались 2 сотрудника</a:t>
            </a:r>
          </a:p>
          <a:p>
            <a:pPr lvl="0" algn="ctr">
              <a:buClr>
                <a:srgbClr val="FF0000"/>
              </a:buClr>
              <a:buFont typeface="Wingdings" pitchFamily="2" charset="2"/>
              <a:buChar char="q"/>
              <a:tabLst>
                <a:tab pos="2417763" algn="l"/>
              </a:tabLst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FF0000"/>
              </a:buClr>
              <a:buFont typeface="Wingdings" pitchFamily="2" charset="2"/>
              <a:buChar char="q"/>
              <a:tabLst>
                <a:tab pos="2417763" algn="l"/>
              </a:tabLst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2023 год – обучались 2 </a:t>
            </a:r>
            <a:r>
              <a:rPr lang="ru-RU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сотрудника</a:t>
            </a:r>
          </a:p>
          <a:p>
            <a:pPr lvl="0" algn="ctr">
              <a:buClr>
                <a:srgbClr val="FF0000"/>
              </a:buClr>
              <a:tabLst>
                <a:tab pos="2417763" algn="l"/>
              </a:tabLst>
              <a:defRPr/>
            </a:pPr>
            <a:endParaRPr lang="ru-RU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17763" lvl="6" indent="-87313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2024 год – обучались 5 сотрудников</a:t>
            </a:r>
          </a:p>
          <a:p>
            <a:pPr marL="2330450" lvl="6">
              <a:buClr>
                <a:srgbClr val="FF0000"/>
              </a:buClr>
              <a:defRPr/>
            </a:pPr>
            <a:endParaRPr lang="ru-RU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17763" lvl="6" indent="-87313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2025 </a:t>
            </a:r>
            <a:r>
              <a:rPr lang="ru-RU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обучалось 2 сотрудника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00B050"/>
              </a:buClr>
              <a:defRPr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ходе обучающего процесса участники в реальном времени изучили опыт применения бережливого производства на практике, получили много интересной и полезной информации. Приняли участие в «фабрике процессов», где познакомились с картированием потока, подробно разобрали, как с помощью данного метода можно улучшить показатели работы с меньшими трудозатратами. Курс научил новому подходу к своей трудовой деятельности.</a:t>
            </a:r>
            <a:endParaRPr kumimoji="0" lang="ru-RU" sz="2000" i="1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64069" y="432334"/>
            <a:ext cx="83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 сотрудников  по программе обучения бережливым технологиям и участие на фабрике офисных процессов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7" y="1701480"/>
            <a:ext cx="28384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97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Заголовок 9"/>
          <p:cNvSpPr/>
          <p:nvPr/>
        </p:nvSpPr>
        <p:spPr>
          <a:xfrm>
            <a:off x="3489840" y="4749480"/>
            <a:ext cx="5300280" cy="49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 defTabSz="914400">
              <a:lnSpc>
                <a:spcPct val="90000"/>
              </a:lnSpc>
            </a:pPr>
            <a:endParaRPr lang="ru-RU" sz="2400" b="1" strike="noStrike" spc="-1">
              <a:solidFill>
                <a:schemeClr val="dk1"/>
              </a:solidFill>
              <a:latin typeface="Calibri Ligh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83" y="249176"/>
            <a:ext cx="147002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85" y="249176"/>
            <a:ext cx="16398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\Desktop\index-im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65" y="1601230"/>
            <a:ext cx="5999285" cy="36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638" y="1829600"/>
            <a:ext cx="49324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целях реализации бережливого управления в деятельности администрации Беловского муниципального округа отделом экономического развития и прогнозирования развития территории успешно реализуется проект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«Оптимизация отчетности согласно распоряжению администрации Беловского муниципального округа от 07 февраля 2022г. №181 «Об оценке эффективности деятельности органов местного самоуправления Беловского муниципального округа».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9485" y="835269"/>
            <a:ext cx="5890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Итоги работы за 2024 год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670184"/>
            <a:ext cx="12193588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Рисунок 6"/>
          <p:cNvPicPr/>
          <p:nvPr/>
        </p:nvPicPr>
        <p:blipFill>
          <a:blip r:embed="rId2"/>
          <a:stretch/>
        </p:blipFill>
        <p:spPr>
          <a:xfrm>
            <a:off x="0" y="5635080"/>
            <a:ext cx="12190320" cy="1246320"/>
          </a:xfrm>
          <a:prstGeom prst="rect">
            <a:avLst/>
          </a:prstGeom>
          <a:ln w="0"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757" y="23812"/>
            <a:ext cx="16398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82" y="23812"/>
            <a:ext cx="147002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9187" y="1540639"/>
            <a:ext cx="65641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марте 2025 года в Кузбассе подвели итоги конкурса лучших практик применения технологий бережливого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производства за 2024 год.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муниципального казенного учреждения «Комплексный центр социального обслуживания населения Беловского муниципального округа» :</a:t>
            </a: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Оптимизация процесса предоставления государственной услуги </a:t>
            </a: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«Зачисление граждан на социальное обслуживание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полустационарной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форме»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занял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третье место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ownloads\IMG-20230421-WA00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0" r="8817"/>
          <a:stretch/>
        </p:blipFill>
        <p:spPr bwMode="auto">
          <a:xfrm>
            <a:off x="7443192" y="1705708"/>
            <a:ext cx="4197823" cy="358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3785" y="337412"/>
            <a:ext cx="45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Победители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8769" y="4596392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u="sng" dirty="0">
                <a:solidFill>
                  <a:schemeClr val="accent2">
                    <a:lumMod val="50000"/>
                  </a:schemeClr>
                </a:solidFill>
              </a:rPr>
              <a:t>Достигнутые результаты</a:t>
            </a: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14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Сокращение времени оказания услуги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Увеличение количества и повышение качества оказанных услуг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Повышение удовлетворительности получателей социальных услуг</a:t>
            </a:r>
          </a:p>
          <a:p>
            <a:endParaRPr lang="ru-RU" sz="1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8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2442</TotalTime>
  <Words>879</Words>
  <Application>Microsoft Office PowerPoint</Application>
  <PresentationFormat>Произвольный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Всероссийском брендбуке  80-й годовщины Победы в  Великой Отечественной войне»</dc:title>
  <dc:subject/>
  <dc:creator>Тихонова Юлия Леонидовна</dc:creator>
  <dc:description/>
  <cp:lastModifiedBy>Лазарева Регина Борисовна</cp:lastModifiedBy>
  <cp:revision>288</cp:revision>
  <dcterms:created xsi:type="dcterms:W3CDTF">2024-11-28T03:05:53Z</dcterms:created>
  <dcterms:modified xsi:type="dcterms:W3CDTF">2025-10-28T09:56:32Z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11</vt:i4>
  </property>
</Properties>
</file>